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9" r:id="rId12"/>
    <p:sldId id="265" r:id="rId13"/>
    <p:sldId id="266" r:id="rId14"/>
    <p:sldId id="267" r:id="rId15"/>
    <p:sldId id="275" r:id="rId16"/>
    <p:sldId id="268" r:id="rId17"/>
    <p:sldId id="271" r:id="rId18"/>
    <p:sldId id="272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73" r:id="rId27"/>
    <p:sldId id="274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E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3108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95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69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30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41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20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00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2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47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8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46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EBA61-F2BE-47E6-9D2D-599D7C01D589}" type="datetimeFigureOut">
              <a:rPr lang="it-IT" smtClean="0"/>
              <a:t>28/05/2019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319E5-0A35-4A5E-AD8F-3A2B7BAAB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28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01337" y="300445"/>
            <a:ext cx="10881359" cy="3891727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</a:rPr>
              <a:t>SCUOLA DEL’INFANZIA</a:t>
            </a:r>
            <a:br>
              <a:rPr lang="it-IT" sz="3200" b="1" dirty="0" smtClean="0">
                <a:solidFill>
                  <a:srgbClr val="0070C0"/>
                </a:solidFill>
              </a:rPr>
            </a:br>
            <a:r>
              <a:rPr lang="it-IT" sz="3200" b="1" dirty="0" smtClean="0">
                <a:solidFill>
                  <a:srgbClr val="0070C0"/>
                </a:solidFill>
              </a:rPr>
              <a:t>PROGETTO </a:t>
            </a:r>
            <a:r>
              <a:rPr lang="it-IT" sz="3200" b="1" dirty="0">
                <a:solidFill>
                  <a:srgbClr val="0070C0"/>
                </a:solidFill>
              </a:rPr>
              <a:t>DI AMPLIAMENTO E ARRICCHIMENTO DELL’OFFERTA FORMATIVA</a:t>
            </a:r>
            <a:br>
              <a:rPr lang="it-IT" sz="3200" b="1" dirty="0">
                <a:solidFill>
                  <a:srgbClr val="0070C0"/>
                </a:solidFill>
              </a:rPr>
            </a:br>
            <a:r>
              <a:rPr lang="it-IT" sz="3200" b="1" i="1" u="sng" dirty="0">
                <a:solidFill>
                  <a:srgbClr val="0070C0"/>
                </a:solidFill>
              </a:rPr>
              <a:t>“ALLA </a:t>
            </a:r>
            <a:r>
              <a:rPr lang="it-IT" sz="3200" b="1" i="1" u="sng" dirty="0" smtClean="0">
                <a:solidFill>
                  <a:srgbClr val="0070C0"/>
                </a:solidFill>
              </a:rPr>
              <a:t>SCOPERTA </a:t>
            </a:r>
            <a:r>
              <a:rPr lang="it-IT" sz="3200" b="1" i="1" u="sng" dirty="0">
                <a:solidFill>
                  <a:srgbClr val="0070C0"/>
                </a:solidFill>
              </a:rPr>
              <a:t>DEI DIRITTI DEI BAMBINI</a:t>
            </a:r>
            <a:r>
              <a:rPr lang="it-IT" sz="3200" b="1" i="1" u="sng" dirty="0" smtClean="0">
                <a:solidFill>
                  <a:srgbClr val="0070C0"/>
                </a:solidFill>
              </a:rPr>
              <a:t>” </a:t>
            </a:r>
            <a:br>
              <a:rPr lang="it-IT" sz="3200" b="1" i="1" u="sng" dirty="0" smtClean="0">
                <a:solidFill>
                  <a:srgbClr val="0070C0"/>
                </a:solidFill>
              </a:rPr>
            </a:br>
            <a:r>
              <a:rPr lang="it-IT" sz="3200" b="1" dirty="0" smtClean="0">
                <a:solidFill>
                  <a:srgbClr val="0070C0"/>
                </a:solidFill>
              </a:rPr>
              <a:t>a. s. 2018-2019</a:t>
            </a:r>
            <a:r>
              <a:rPr lang="it-IT" sz="2800" b="1" dirty="0">
                <a:solidFill>
                  <a:srgbClr val="0070C0"/>
                </a:solidFill>
              </a:rPr>
              <a:t/>
            </a:r>
            <a:br>
              <a:rPr lang="it-IT" sz="2800" b="1" dirty="0">
                <a:solidFill>
                  <a:srgbClr val="0070C0"/>
                </a:solidFill>
              </a:rPr>
            </a:br>
            <a:endParaRPr lang="it-IT" sz="2800" b="1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181" y="3952875"/>
            <a:ext cx="5820681" cy="2609850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699862" y="3952875"/>
            <a:ext cx="3082834" cy="2609850"/>
          </a:xfrm>
        </p:spPr>
        <p:txBody>
          <a:bodyPr>
            <a:normAutofit fontScale="70000" lnSpcReduction="20000"/>
          </a:bodyPr>
          <a:lstStyle/>
          <a:p>
            <a:endParaRPr lang="it-IT" i="1" dirty="0" smtClean="0"/>
          </a:p>
          <a:p>
            <a:r>
              <a:rPr lang="it-IT" i="1" dirty="0" smtClean="0"/>
              <a:t>“</a:t>
            </a:r>
            <a:r>
              <a:rPr lang="it-IT" i="1" dirty="0"/>
              <a:t>Il fatto di aver trascurato e dimenticato i diritti del bambino [...],di continuare a ignorare il suo valore, il suo potere e la sua natura dovrebbe suscitare la più veemente reazione dell’umanità”; “L’adulto e il bambino devono unirsi; l’adulto deve farsi umile e imparare a essere grande”. </a:t>
            </a:r>
            <a:endParaRPr lang="it-IT" dirty="0"/>
          </a:p>
          <a:p>
            <a:r>
              <a:rPr lang="it-IT" i="1" dirty="0"/>
              <a:t>Maria Montessori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79181" y="493983"/>
            <a:ext cx="6120130" cy="9037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911634" y="5304155"/>
            <a:ext cx="177654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 DIRITTI DEI BAMBINI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01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058" y="-569624"/>
            <a:ext cx="3417764" cy="455701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83332" y="0"/>
            <a:ext cx="4708668" cy="29542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116" y="2387650"/>
            <a:ext cx="3201083" cy="526131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759568" y="1225227"/>
            <a:ext cx="275363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DIRITTO ALL’UGUAGLIANZA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5184" y="2151184"/>
            <a:ext cx="4016326" cy="539730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261316" y="4839286"/>
            <a:ext cx="130829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DIRITTO</a:t>
            </a:r>
          </a:p>
          <a:p>
            <a:r>
              <a:rPr lang="it-IT" dirty="0" smtClean="0"/>
              <a:t>ALLA PACE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04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Diritto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alla FAMIGLIA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79" y="640078"/>
            <a:ext cx="5768189" cy="63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7" cy="6858000"/>
          </a:xfrm>
        </p:spPr>
      </p:pic>
    </p:spTree>
    <p:extLst>
      <p:ext uri="{BB962C8B-B14F-4D97-AF65-F5344CB8AC3E}">
        <p14:creationId xmlns:p14="http://schemas.microsoft.com/office/powerpoint/2010/main" val="24506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07841"/>
            <a:ext cx="5801784" cy="435133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45" y="0"/>
            <a:ext cx="5583382" cy="38950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0" y="3895043"/>
            <a:ext cx="6471138" cy="296295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82880" y="5500468"/>
            <a:ext cx="421909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HO IL DIRITTO AD AVERE PROTEZIONE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5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it-IT" sz="2700" b="1" i="1" dirty="0">
                <a:solidFill>
                  <a:srgbClr val="FF0000"/>
                </a:solidFill>
              </a:rPr>
              <a:t>“IL BRUTTO ANATROCCOLO</a:t>
            </a:r>
            <a:r>
              <a:rPr lang="it-IT" sz="2700" b="1" dirty="0">
                <a:solidFill>
                  <a:srgbClr val="FF0000"/>
                </a:solidFill>
              </a:rPr>
              <a:t>” di </a:t>
            </a:r>
            <a:r>
              <a:rPr lang="it-IT" sz="2700" b="1" dirty="0" err="1">
                <a:solidFill>
                  <a:srgbClr val="FF0000"/>
                </a:solidFill>
              </a:rPr>
              <a:t>Andersan</a:t>
            </a:r>
            <a:r>
              <a:rPr lang="it-IT" sz="2700" b="1" dirty="0">
                <a:solidFill>
                  <a:srgbClr val="FF0000"/>
                </a:solidFill>
              </a:rPr>
              <a:t>: ogni bambino ha il </a:t>
            </a:r>
            <a:r>
              <a:rPr lang="it-IT" sz="2700" b="1" u="sng" dirty="0">
                <a:solidFill>
                  <a:srgbClr val="FF0000"/>
                </a:solidFill>
              </a:rPr>
              <a:t>diritto all’uguaglianza</a:t>
            </a:r>
            <a:r>
              <a:rPr lang="it-IT" sz="2700" b="1" dirty="0">
                <a:solidFill>
                  <a:srgbClr val="FF0000"/>
                </a:solidFill>
              </a:rPr>
              <a:t> e ad essere</a:t>
            </a:r>
            <a:r>
              <a:rPr lang="it-IT" sz="2700" b="1" u="sng" dirty="0">
                <a:solidFill>
                  <a:srgbClr val="FF0000"/>
                </a:solidFill>
              </a:rPr>
              <a:t> protetto</a:t>
            </a:r>
            <a:r>
              <a:rPr lang="it-IT" sz="2700" b="1" dirty="0">
                <a:solidFill>
                  <a:srgbClr val="FF0000"/>
                </a:solidFill>
              </a:rPr>
              <a:t> da ogni forma di </a:t>
            </a:r>
            <a:r>
              <a:rPr lang="it-IT" sz="2700" b="1" u="sng" dirty="0">
                <a:solidFill>
                  <a:srgbClr val="FF0000"/>
                </a:solidFill>
              </a:rPr>
              <a:t>discriminazione</a:t>
            </a:r>
            <a:r>
              <a:rPr lang="it-IT" sz="2700" b="1" dirty="0">
                <a:solidFill>
                  <a:srgbClr val="FF0000"/>
                </a:solidFill>
              </a:rPr>
              <a:t> e il </a:t>
            </a:r>
            <a:r>
              <a:rPr lang="it-IT" sz="2700" b="1" u="sng" dirty="0">
                <a:solidFill>
                  <a:srgbClr val="FF0000"/>
                </a:solidFill>
              </a:rPr>
              <a:t>diritto alla famiglia. </a:t>
            </a:r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535942"/>
            <a:ext cx="3671668" cy="4875159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73" y="1121973"/>
            <a:ext cx="7175695" cy="55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9" y="182879"/>
            <a:ext cx="3364649" cy="535979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37" y="365125"/>
            <a:ext cx="7838694" cy="60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7" y="168812"/>
            <a:ext cx="4587731" cy="322827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21" y="168812"/>
            <a:ext cx="5698752" cy="36435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978"/>
            <a:ext cx="2731409" cy="34952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8096" y="1534841"/>
            <a:ext cx="3657022" cy="68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8" y="365125"/>
            <a:ext cx="4178380" cy="2910693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64" y="1296791"/>
            <a:ext cx="8065990" cy="53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sz="2400" i="1" dirty="0">
                <a:solidFill>
                  <a:srgbClr val="FF0000"/>
                </a:solidFill>
              </a:rPr>
              <a:t>“</a:t>
            </a:r>
            <a:r>
              <a:rPr lang="it-IT" sz="2400" b="1" i="1" dirty="0">
                <a:solidFill>
                  <a:srgbClr val="FF0000"/>
                </a:solidFill>
              </a:rPr>
              <a:t>PINOCCHIO NEL PAESE DEI BALOCCHI</a:t>
            </a:r>
            <a:r>
              <a:rPr lang="it-IT" sz="2400" b="1" dirty="0">
                <a:solidFill>
                  <a:srgbClr val="FF0000"/>
                </a:solidFill>
              </a:rPr>
              <a:t>” di Collodi: ogni bambino ha il diritto a ricevere un’</a:t>
            </a:r>
            <a:r>
              <a:rPr lang="it-IT" sz="2400" b="1" u="sng" dirty="0">
                <a:solidFill>
                  <a:srgbClr val="FF0000"/>
                </a:solidFill>
              </a:rPr>
              <a:t>educazione</a:t>
            </a:r>
            <a:r>
              <a:rPr lang="it-IT" sz="2400" b="1" dirty="0">
                <a:solidFill>
                  <a:srgbClr val="FF0000"/>
                </a:solidFill>
              </a:rPr>
              <a:t> e un’</a:t>
            </a:r>
            <a:r>
              <a:rPr lang="it-IT" sz="2400" b="1" u="sng" dirty="0">
                <a:solidFill>
                  <a:srgbClr val="FF0000"/>
                </a:solidFill>
              </a:rPr>
              <a:t>istruzione</a:t>
            </a:r>
            <a:r>
              <a:rPr lang="it-IT" sz="2400" b="1" dirty="0">
                <a:solidFill>
                  <a:srgbClr val="FF0000"/>
                </a:solidFill>
              </a:rPr>
              <a:t>, ha il </a:t>
            </a:r>
            <a:r>
              <a:rPr lang="it-IT" sz="2400" b="1" u="sng" dirty="0">
                <a:solidFill>
                  <a:srgbClr val="FF0000"/>
                </a:solidFill>
              </a:rPr>
              <a:t>diritto al gioco alla salute e benessere</a:t>
            </a:r>
            <a:r>
              <a:rPr lang="it-IT" sz="2400" dirty="0">
                <a:solidFill>
                  <a:srgbClr val="FF0000"/>
                </a:solidFill>
              </a:rPr>
              <a:t/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479" y="1144925"/>
            <a:ext cx="5377036" cy="566928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36" y="1291048"/>
            <a:ext cx="5003407" cy="54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75" y="44150"/>
            <a:ext cx="3559127" cy="26157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69" y="2553286"/>
            <a:ext cx="5951031" cy="43047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59911"/>
            <a:ext cx="5584874" cy="41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12056012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Il progetto è rivolto a tutti i bambini della Scuola dell’Infanzia e si inserisce nel PTOF Istituto nella macro area delle LEGALITÀ puntando anche al miglioramento dell’offerta formativa del nostro P.O.F. d’Istituto</a:t>
            </a:r>
            <a:r>
              <a:rPr lang="it-IT" dirty="0" smtClean="0"/>
              <a:t>. </a:t>
            </a:r>
            <a:r>
              <a:rPr lang="it-IT" dirty="0"/>
              <a:t>Ogni bambino è soggetto di diritti e prioritariamente porta in sé quello di essere rispettato e valorizzato nella propria identità, unicità, differenza nei propri tempi di sviluppo e di crescita. </a:t>
            </a:r>
          </a:p>
          <a:p>
            <a:pPr marL="0" indent="0">
              <a:buNone/>
            </a:pPr>
            <a:r>
              <a:rPr lang="it-IT" dirty="0"/>
              <a:t>La Convenzione Internazionale sui Diritti dell'Infanzia auspica che ogni Stato si faccia carico della preparazione dei bambini ad una vita individuale e nella società e che sia sempre coerente con gli ideali di pace, dignità, libertà, uguaglianza e solidarietà. Tali ideali si pongono come orizzonti entro i quali si deve sviluppare la progettualità esistenziale di ogni bambino, non solo nel percorso formativo che lo porterà a diventare adulto, ma nel corso intero della sua vita.</a:t>
            </a:r>
          </a:p>
          <a:p>
            <a:pPr marL="0" indent="0">
              <a:buNone/>
            </a:pPr>
            <a:r>
              <a:rPr lang="it-IT" dirty="0"/>
              <a:t>L'idea centrale del Progetto è quella di individuare e condividere obiettivi di carattere </a:t>
            </a:r>
            <a:r>
              <a:rPr lang="it-IT" dirty="0" err="1"/>
              <a:t>cognitivo,sociale</a:t>
            </a:r>
            <a:r>
              <a:rPr lang="it-IT" dirty="0"/>
              <a:t> e comportamentale sulla base dei quali costruire comuni itinerari del percorso educativo- didattico, promuovendo azioni finalizzate al miglioramento continuo del contesto di vita proprio e degli altri.</a:t>
            </a:r>
          </a:p>
          <a:p>
            <a:pPr marL="0" indent="0">
              <a:buNone/>
            </a:pPr>
            <a:r>
              <a:rPr lang="it-IT" dirty="0"/>
              <a:t>La scuola si pone a tutela dei diritti dell'Infanzia, per cui si propone di educare, attraverso le piccole azioni quotidiane di cooperazione e convivenza, al rispetto di ognuno.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70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20"/>
            <a:ext cx="5447768" cy="417107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43" y="1603717"/>
            <a:ext cx="7029157" cy="51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2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70" y="1601744"/>
            <a:ext cx="6974130" cy="50281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0" y="182880"/>
            <a:ext cx="4992240" cy="37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8116"/>
            <a:ext cx="4515729" cy="64244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1111346"/>
            <a:ext cx="7268308" cy="54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284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21" y="107298"/>
            <a:ext cx="5061736" cy="664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799" y="137552"/>
            <a:ext cx="117371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800" b="1" dirty="0">
                <a:solidFill>
                  <a:srgbClr val="FF0000"/>
                </a:solidFill>
              </a:rPr>
              <a:t>“PANE E CACIO” di Capuana: ogni bambino ha </a:t>
            </a:r>
            <a:r>
              <a:rPr lang="it-IT" sz="2800" b="1" u="sng" dirty="0">
                <a:solidFill>
                  <a:srgbClr val="FF0000"/>
                </a:solidFill>
              </a:rPr>
              <a:t>diritto ad un nome</a:t>
            </a:r>
            <a:r>
              <a:rPr lang="it-IT" sz="2800" b="1" dirty="0">
                <a:solidFill>
                  <a:srgbClr val="FF0000"/>
                </a:solidFill>
              </a:rPr>
              <a:t> e ad </a:t>
            </a:r>
            <a:r>
              <a:rPr lang="it-IT" sz="2800" b="1" u="sng" dirty="0">
                <a:solidFill>
                  <a:srgbClr val="FF0000"/>
                </a:solidFill>
              </a:rPr>
              <a:t>una nazionalità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92" y="908778"/>
            <a:ext cx="4214703" cy="57663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3352" y="1520894"/>
            <a:ext cx="6056142" cy="45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2" y="123092"/>
            <a:ext cx="8979877" cy="67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98" y="3689253"/>
            <a:ext cx="3981157" cy="29858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8756" y="0"/>
            <a:ext cx="4454768" cy="334107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1698" cy="383344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24" y="3812344"/>
            <a:ext cx="4060874" cy="30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0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1" y="0"/>
            <a:ext cx="2778076" cy="37041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8192" y="3522736"/>
            <a:ext cx="3816643" cy="28624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0594" y="369666"/>
            <a:ext cx="3953022" cy="296476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0539" y="2250915"/>
            <a:ext cx="5202310" cy="36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" y="0"/>
            <a:ext cx="4311964" cy="32463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48" y="143949"/>
            <a:ext cx="5279421" cy="39595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" y="3601329"/>
            <a:ext cx="7758613" cy="31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2" y="282331"/>
            <a:ext cx="3978141" cy="42343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62" y="168813"/>
            <a:ext cx="4098349" cy="597876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52" y="2358292"/>
            <a:ext cx="3237621" cy="43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895" y="534572"/>
            <a:ext cx="11408899" cy="58943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/>
              <a:t>Il tema dei diritti dei bambini, spesso tacciato di difficoltà, sarà sviluppato con i bambini attraverso un percorso imperniato attorno alle favole. Vi sarà l’abbinamento tra alcuni principi tratti dalla CONVENZIONE sui DIRITTI </a:t>
            </a:r>
            <a:r>
              <a:rPr lang="it-IT" dirty="0" smtClean="0"/>
              <a:t>dell’Infanzia ed </a:t>
            </a:r>
            <a:r>
              <a:rPr lang="it-IT" dirty="0"/>
              <a:t>alcune storie classiche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r>
              <a:rPr lang="it-IT" dirty="0"/>
              <a:t>Il percorso didattico si svilupperà mediante un lavoro di:</a:t>
            </a:r>
          </a:p>
          <a:p>
            <a:pPr lvl="0"/>
            <a:r>
              <a:rPr lang="it-IT" dirty="0"/>
              <a:t>Reperimento e analisi della favola;</a:t>
            </a:r>
          </a:p>
          <a:p>
            <a:pPr lvl="0"/>
            <a:r>
              <a:rPr lang="it-IT" dirty="0"/>
              <a:t>Individuazione dell’attinenza con il principio che è soggiacente;</a:t>
            </a:r>
          </a:p>
          <a:p>
            <a:pPr lvl="0"/>
            <a:r>
              <a:rPr lang="it-IT" dirty="0"/>
              <a:t>Elaborazione grafica;</a:t>
            </a:r>
          </a:p>
          <a:p>
            <a:pPr lvl="0"/>
            <a:r>
              <a:rPr lang="it-IT" dirty="0"/>
              <a:t>Drammatizzazione grafica</a:t>
            </a:r>
          </a:p>
          <a:p>
            <a:pPr marL="0" lv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Le fiabe che saranno prese in considerazione ed i diritti affrontati sono</a:t>
            </a:r>
            <a:r>
              <a:rPr lang="it-IT" dirty="0" smtClean="0"/>
              <a:t>:</a:t>
            </a:r>
            <a:r>
              <a:rPr lang="it-IT" dirty="0"/>
              <a:t> </a:t>
            </a:r>
          </a:p>
          <a:p>
            <a:pPr lvl="0"/>
            <a:r>
              <a:rPr lang="it-IT" i="1" dirty="0"/>
              <a:t>“IL BRUTTO ANATROCCOLO</a:t>
            </a:r>
            <a:r>
              <a:rPr lang="it-IT" dirty="0"/>
              <a:t>” di </a:t>
            </a:r>
            <a:r>
              <a:rPr lang="it-IT" dirty="0" err="1"/>
              <a:t>Andersan</a:t>
            </a:r>
            <a:r>
              <a:rPr lang="it-IT" dirty="0"/>
              <a:t>: ogni bambino ha il </a:t>
            </a:r>
            <a:r>
              <a:rPr lang="it-IT" u="sng" dirty="0"/>
              <a:t>diritto all’uguaglianza</a:t>
            </a:r>
            <a:r>
              <a:rPr lang="it-IT" dirty="0"/>
              <a:t> e ad essere</a:t>
            </a:r>
            <a:r>
              <a:rPr lang="it-IT" u="sng" dirty="0"/>
              <a:t> protetto</a:t>
            </a:r>
            <a:r>
              <a:rPr lang="it-IT" dirty="0"/>
              <a:t> da ogni forma di </a:t>
            </a:r>
            <a:r>
              <a:rPr lang="it-IT" u="sng" dirty="0"/>
              <a:t>discriminazione</a:t>
            </a:r>
            <a:r>
              <a:rPr lang="it-IT" dirty="0"/>
              <a:t> e il </a:t>
            </a:r>
            <a:r>
              <a:rPr lang="it-IT" u="sng" dirty="0"/>
              <a:t>diritto alla famiglia. </a:t>
            </a:r>
            <a:endParaRPr lang="it-IT" dirty="0"/>
          </a:p>
          <a:p>
            <a:r>
              <a:rPr lang="it-IT" dirty="0"/>
              <a:t> </a:t>
            </a:r>
          </a:p>
          <a:p>
            <a:pPr lvl="0"/>
            <a:r>
              <a:rPr lang="it-IT" i="1" dirty="0"/>
              <a:t>“PINOCCHIO NEL PAESE DEI BALOCCHI</a:t>
            </a:r>
            <a:r>
              <a:rPr lang="it-IT" dirty="0"/>
              <a:t>” di Collodi: ogni bambino ha il diritto a ricevere un’</a:t>
            </a:r>
            <a:r>
              <a:rPr lang="it-IT" u="sng" dirty="0"/>
              <a:t>educazione</a:t>
            </a:r>
            <a:r>
              <a:rPr lang="it-IT" dirty="0"/>
              <a:t> e un’</a:t>
            </a:r>
            <a:r>
              <a:rPr lang="it-IT" u="sng" dirty="0"/>
              <a:t>istruzione</a:t>
            </a:r>
            <a:r>
              <a:rPr lang="it-IT" dirty="0"/>
              <a:t>, ha il </a:t>
            </a:r>
            <a:r>
              <a:rPr lang="it-IT" u="sng" dirty="0"/>
              <a:t>diritto al gioco alla salute e benessere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pPr lvl="0"/>
            <a:r>
              <a:rPr lang="it-IT" dirty="0"/>
              <a:t>“PANE E CACIO” di Capuana: ogni bambino ha </a:t>
            </a:r>
            <a:r>
              <a:rPr lang="it-IT" u="sng" dirty="0"/>
              <a:t>diritto ad un nome</a:t>
            </a:r>
            <a:r>
              <a:rPr lang="it-IT" dirty="0"/>
              <a:t> e ad </a:t>
            </a:r>
            <a:r>
              <a:rPr lang="it-IT" u="sng" dirty="0"/>
              <a:t>una nazionalità 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34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71" y="139777"/>
            <a:ext cx="5136797" cy="648520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317422"/>
            <a:ext cx="28932159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</a:rPr>
              <a:t>I nostri bambini, con grande entusiasmo e condivisione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d</a:t>
            </a:r>
            <a:r>
              <a:rPr lang="it-IT" sz="2000" b="1" dirty="0" smtClean="0">
                <a:solidFill>
                  <a:srgbClr val="0070C0"/>
                </a:solidFill>
              </a:rPr>
              <a:t>urante le molteplici attività laboratoriali,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h</a:t>
            </a:r>
            <a:r>
              <a:rPr lang="it-IT" sz="2000" b="1" dirty="0" smtClean="0">
                <a:solidFill>
                  <a:srgbClr val="0070C0"/>
                </a:solidFill>
              </a:rPr>
              <a:t>anno appreso ed  interiorizzato  ciò che vuol dire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 DIRITTO per un bambino.</a:t>
            </a:r>
          </a:p>
          <a:p>
            <a:endParaRPr lang="it-IT" sz="2000" b="1" dirty="0" smtClean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“Tutti nasciamo liberi ed uguali in diritti e dignità. 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r>
              <a:rPr lang="it-IT" sz="2000" b="1" dirty="0" smtClean="0">
                <a:solidFill>
                  <a:srgbClr val="0070C0"/>
                </a:solidFill>
              </a:rPr>
              <a:t>Questo </a:t>
            </a:r>
            <a:r>
              <a:rPr lang="it-IT" sz="2000" b="1" dirty="0">
                <a:solidFill>
                  <a:srgbClr val="0070C0"/>
                </a:solidFill>
              </a:rPr>
              <a:t>è il principio su cui </a:t>
            </a:r>
            <a:r>
              <a:rPr lang="it-IT" sz="2000" b="1" dirty="0" smtClean="0">
                <a:solidFill>
                  <a:srgbClr val="0070C0"/>
                </a:solidFill>
              </a:rPr>
              <a:t>fonda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la </a:t>
            </a:r>
            <a:r>
              <a:rPr lang="it-IT" sz="2000" b="1" dirty="0" smtClean="0">
                <a:solidFill>
                  <a:srgbClr val="0070C0"/>
                </a:solidFill>
              </a:rPr>
              <a:t>Convenzione </a:t>
            </a:r>
            <a:r>
              <a:rPr lang="it-IT" sz="2000" b="1" dirty="0">
                <a:solidFill>
                  <a:srgbClr val="0070C0"/>
                </a:solidFill>
              </a:rPr>
              <a:t>sui diritti del bambino.” 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r>
              <a:rPr lang="it-IT" sz="2000" b="1" dirty="0" smtClean="0">
                <a:solidFill>
                  <a:srgbClr val="0070C0"/>
                </a:solidFill>
              </a:rPr>
              <a:t>Anthony </a:t>
            </a:r>
            <a:r>
              <a:rPr lang="it-IT" sz="2000" b="1" dirty="0">
                <a:solidFill>
                  <a:srgbClr val="0070C0"/>
                </a:solidFill>
              </a:rPr>
              <a:t>Lake, direttore Unicef 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“Per guardare ad alcuni aspetti del futuro, non </a:t>
            </a:r>
            <a:r>
              <a:rPr lang="it-IT" sz="2000" b="1" dirty="0" smtClean="0">
                <a:solidFill>
                  <a:srgbClr val="0070C0"/>
                </a:solidFill>
              </a:rPr>
              <a:t>abbiamo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 bisogno di </a:t>
            </a:r>
            <a:r>
              <a:rPr lang="it-IT" sz="2000" b="1" dirty="0">
                <a:solidFill>
                  <a:srgbClr val="0070C0"/>
                </a:solidFill>
              </a:rPr>
              <a:t>proiezioni elaborate da </a:t>
            </a:r>
            <a:r>
              <a:rPr lang="it-IT" sz="2000" b="1" dirty="0" err="1">
                <a:solidFill>
                  <a:srgbClr val="0070C0"/>
                </a:solidFill>
              </a:rPr>
              <a:t>supercomputer</a:t>
            </a:r>
            <a:r>
              <a:rPr lang="it-IT" sz="20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Molto di ciò che </a:t>
            </a:r>
            <a:r>
              <a:rPr lang="it-IT" sz="2000" b="1" dirty="0" smtClean="0">
                <a:solidFill>
                  <a:srgbClr val="0070C0"/>
                </a:solidFill>
              </a:rPr>
              <a:t>sarà  </a:t>
            </a:r>
            <a:r>
              <a:rPr lang="it-IT" sz="2000" b="1" dirty="0">
                <a:solidFill>
                  <a:srgbClr val="0070C0"/>
                </a:solidFill>
              </a:rPr>
              <a:t>il prossimo </a:t>
            </a:r>
            <a:r>
              <a:rPr lang="it-IT" sz="2000" b="1" dirty="0" smtClean="0">
                <a:solidFill>
                  <a:srgbClr val="0070C0"/>
                </a:solidFill>
              </a:rPr>
              <a:t>millennio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si può già vedere nel modo in cui ci occupiamo oggi dell’infanzia</a:t>
            </a:r>
            <a:r>
              <a:rPr lang="it-IT" sz="20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Il mondo di domani forse sarà influenzato dalla </a:t>
            </a:r>
            <a:r>
              <a:rPr lang="it-IT" sz="2000" b="1" dirty="0" smtClean="0">
                <a:solidFill>
                  <a:srgbClr val="0070C0"/>
                </a:solidFill>
              </a:rPr>
              <a:t>scienza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e dalla </a:t>
            </a:r>
            <a:r>
              <a:rPr lang="it-IT" sz="2000" b="1" dirty="0" smtClean="0">
                <a:solidFill>
                  <a:srgbClr val="0070C0"/>
                </a:solidFill>
              </a:rPr>
              <a:t>tecnologia  </a:t>
            </a:r>
            <a:r>
              <a:rPr lang="it-IT" sz="2000" b="1" dirty="0">
                <a:solidFill>
                  <a:srgbClr val="0070C0"/>
                </a:solidFill>
              </a:rPr>
              <a:t>ma più di ogni altra cosa, 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r>
              <a:rPr lang="it-IT" sz="2000" b="1" dirty="0" smtClean="0">
                <a:solidFill>
                  <a:srgbClr val="0070C0"/>
                </a:solidFill>
              </a:rPr>
              <a:t>sta </a:t>
            </a:r>
            <a:r>
              <a:rPr lang="it-IT" sz="2000" b="1" dirty="0">
                <a:solidFill>
                  <a:srgbClr val="0070C0"/>
                </a:solidFill>
              </a:rPr>
              <a:t>già prendendo forma nei corpi e nelle 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r>
              <a:rPr lang="it-IT" sz="2000" b="1" dirty="0" smtClean="0">
                <a:solidFill>
                  <a:srgbClr val="0070C0"/>
                </a:solidFill>
              </a:rPr>
              <a:t>menti </a:t>
            </a:r>
            <a:r>
              <a:rPr lang="it-IT" sz="2000" b="1" dirty="0">
                <a:solidFill>
                  <a:srgbClr val="0070C0"/>
                </a:solidFill>
              </a:rPr>
              <a:t>dei nostri bambini</a:t>
            </a:r>
            <a:r>
              <a:rPr lang="it-IT" sz="2000" b="1" dirty="0" smtClean="0">
                <a:solidFill>
                  <a:srgbClr val="0070C0"/>
                </a:solidFill>
              </a:rPr>
              <a:t>.”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Kofi A. Annan, Segretario generale delle Nazioni </a:t>
            </a:r>
            <a:r>
              <a:rPr lang="it-IT" sz="2000" b="1" dirty="0" smtClean="0">
                <a:solidFill>
                  <a:srgbClr val="0070C0"/>
                </a:solidFill>
              </a:rPr>
              <a:t>Unite</a:t>
            </a:r>
          </a:p>
          <a:p>
            <a:endParaRPr lang="it-IT" sz="2000" b="1" dirty="0" smtClean="0">
              <a:solidFill>
                <a:srgbClr val="0070C0"/>
              </a:solidFill>
            </a:endParaRPr>
          </a:p>
          <a:p>
            <a:r>
              <a:rPr lang="it-IT" sz="2000" b="1" dirty="0" smtClean="0">
                <a:solidFill>
                  <a:srgbClr val="0070C0"/>
                </a:solidFill>
              </a:rPr>
              <a:t>GRAZIE A CHI CREDE OGNI GIORNO IN </a:t>
            </a:r>
            <a:r>
              <a:rPr lang="it-IT" sz="2000" b="1" smtClean="0">
                <a:solidFill>
                  <a:srgbClr val="0070C0"/>
                </a:solidFill>
              </a:rPr>
              <a:t>NOI!!!</a:t>
            </a:r>
            <a:endParaRPr lang="it-IT" sz="2000" b="1" dirty="0">
              <a:solidFill>
                <a:srgbClr val="0070C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72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1693" y="211016"/>
            <a:ext cx="11662116" cy="6428936"/>
          </a:xfrm>
        </p:spPr>
        <p:txBody>
          <a:bodyPr>
            <a:normAutofit fontScale="55000" lnSpcReduction="20000"/>
          </a:bodyPr>
          <a:lstStyle/>
          <a:p>
            <a:r>
              <a:rPr lang="it-IT" sz="3300" b="1" u="sng" dirty="0"/>
              <a:t>FINALITA’ ED OBIETTIVI DEL </a:t>
            </a:r>
            <a:r>
              <a:rPr lang="it-IT" sz="3300" b="1" u="sng" dirty="0" smtClean="0"/>
              <a:t>PROGETTO:</a:t>
            </a:r>
          </a:p>
          <a:p>
            <a:pPr marL="0" lvl="0" indent="0">
              <a:buNone/>
            </a:pPr>
            <a:r>
              <a:rPr lang="it-IT" sz="3300" dirty="0" smtClean="0"/>
              <a:t>- MATURAZIONE </a:t>
            </a:r>
            <a:r>
              <a:rPr lang="it-IT" sz="3300" dirty="0"/>
              <a:t>DELL’IDENTITÀ:</a:t>
            </a:r>
          </a:p>
          <a:p>
            <a:pPr lvl="0"/>
            <a:r>
              <a:rPr lang="it-IT" sz="3300" dirty="0"/>
              <a:t>Acquisisce consapevolezza della propria identità personale.</a:t>
            </a:r>
          </a:p>
          <a:p>
            <a:pPr lvl="0"/>
            <a:r>
              <a:rPr lang="it-IT" sz="3300" dirty="0"/>
              <a:t>Acquisisce consapevolezza dei propri gusti, preferenze e bisogni.</a:t>
            </a:r>
          </a:p>
          <a:p>
            <a:pPr lvl="0"/>
            <a:r>
              <a:rPr lang="it-IT" sz="3300" dirty="0"/>
              <a:t>Acquisisce consapevolezza delle proprie emozioni.</a:t>
            </a:r>
          </a:p>
          <a:p>
            <a:pPr lvl="0"/>
            <a:r>
              <a:rPr lang="it-IT" sz="3300" dirty="0"/>
              <a:t>Acquisisce consapevolezza delle proprie capacità.</a:t>
            </a:r>
          </a:p>
          <a:p>
            <a:pPr lvl="0"/>
            <a:r>
              <a:rPr lang="it-IT" sz="3300" dirty="0"/>
              <a:t>Acquisisce consapevolezza del bisogni altrui.</a:t>
            </a:r>
          </a:p>
          <a:p>
            <a:pPr lvl="0"/>
            <a:r>
              <a:rPr lang="it-IT" sz="3300" dirty="0"/>
              <a:t>Allena la disponibilità alla collaborazione con adulti e compagni.</a:t>
            </a:r>
          </a:p>
          <a:p>
            <a:pPr lvl="0"/>
            <a:r>
              <a:rPr lang="it-IT" sz="3300" dirty="0"/>
              <a:t>Sviluppa fiducia in se stesso e negli altri.</a:t>
            </a:r>
          </a:p>
          <a:p>
            <a:pPr marL="0" lvl="0" indent="0">
              <a:buNone/>
            </a:pPr>
            <a:r>
              <a:rPr lang="it-IT" sz="3300" dirty="0" smtClean="0"/>
              <a:t>- CONQUISTA </a:t>
            </a:r>
            <a:r>
              <a:rPr lang="it-IT" sz="3300" dirty="0"/>
              <a:t>DELL’AUTONOMIA:</a:t>
            </a:r>
          </a:p>
          <a:p>
            <a:pPr lvl="0"/>
            <a:r>
              <a:rPr lang="it-IT" sz="3300" dirty="0"/>
              <a:t>Sviluppa il pensiero autonomo.</a:t>
            </a:r>
          </a:p>
          <a:p>
            <a:pPr lvl="0"/>
            <a:r>
              <a:rPr lang="it-IT" sz="3300" dirty="0"/>
              <a:t>Riconosce, affronta e risolve situazioni problematiche.</a:t>
            </a:r>
          </a:p>
          <a:p>
            <a:pPr lvl="0"/>
            <a:r>
              <a:rPr lang="it-IT" sz="3300" dirty="0"/>
              <a:t>Organizza le proprie attività in relazione a se stesso e agli altri.</a:t>
            </a:r>
          </a:p>
          <a:p>
            <a:pPr marL="0" lvl="0" indent="0">
              <a:buNone/>
            </a:pPr>
            <a:r>
              <a:rPr lang="it-IT" sz="3300" dirty="0" smtClean="0"/>
              <a:t>- SVLILUPPO </a:t>
            </a:r>
            <a:r>
              <a:rPr lang="it-IT" sz="3300" dirty="0"/>
              <a:t>SENSO DI CITTADINANZA:</a:t>
            </a:r>
          </a:p>
          <a:p>
            <a:pPr lvl="0"/>
            <a:r>
              <a:rPr lang="it-IT" sz="3300" dirty="0"/>
              <a:t>Riconoscere, capire, rispettare le regole e gli impegni assunti nell’ambiente scolastico.</a:t>
            </a:r>
          </a:p>
          <a:p>
            <a:pPr lvl="0"/>
            <a:r>
              <a:rPr lang="it-IT" sz="3300" dirty="0"/>
              <a:t>Rispettare le diversità culturali, razziali, di genere e di religione.</a:t>
            </a:r>
          </a:p>
          <a:p>
            <a:pPr lvl="0"/>
            <a:r>
              <a:rPr lang="it-IT" sz="3300" dirty="0"/>
              <a:t>Partecipare alle scelte riferite a se stessi e agli altri.</a:t>
            </a:r>
          </a:p>
          <a:p>
            <a:pPr lvl="0"/>
            <a:r>
              <a:rPr lang="it-IT" sz="3300" dirty="0"/>
              <a:t>Allenare e sviluppare la responsabilità personale.</a:t>
            </a:r>
          </a:p>
          <a:p>
            <a:pPr marL="0" lvl="0" indent="0">
              <a:buNone/>
            </a:pPr>
            <a:r>
              <a:rPr lang="it-IT" sz="3300" dirty="0" smtClean="0"/>
              <a:t>- SVILUPPO </a:t>
            </a:r>
            <a:r>
              <a:rPr lang="it-IT" sz="3300" dirty="0"/>
              <a:t>DELLE COMPETENZE CULTURALI (trasversali alle competenze esistenziali: autonomia, identità e cittadinanza)</a:t>
            </a:r>
          </a:p>
          <a:p>
            <a:r>
              <a:rPr lang="it-IT" sz="3300" dirty="0"/>
              <a:t>Attraverso le </a:t>
            </a:r>
            <a:r>
              <a:rPr lang="it-IT" sz="3300" dirty="0" err="1" smtClean="0"/>
              <a:t>macroaree</a:t>
            </a:r>
            <a:r>
              <a:rPr lang="it-IT" sz="3300" dirty="0" smtClean="0"/>
              <a:t>: Comunicazione, comprensione, </a:t>
            </a:r>
            <a:r>
              <a:rPr lang="it-IT" sz="3300" dirty="0" err="1" smtClean="0"/>
              <a:t>problematizzazione</a:t>
            </a:r>
            <a:r>
              <a:rPr lang="it-IT" sz="3300" dirty="0" smtClean="0"/>
              <a:t>, creatività ed organizzazione.</a:t>
            </a:r>
            <a:endParaRPr lang="it-IT" sz="33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4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114" y="562708"/>
            <a:ext cx="10706686" cy="5614255"/>
          </a:xfrm>
        </p:spPr>
        <p:txBody>
          <a:bodyPr/>
          <a:lstStyle/>
          <a:p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/>
              <a:t>progetto verrà sviluppato nei laboratori per gruppi omogenei o eterogenei per </a:t>
            </a:r>
            <a:r>
              <a:rPr lang="it-IT" dirty="0" smtClean="0"/>
              <a:t>età nei rispettivi Plessi.</a:t>
            </a:r>
            <a:endParaRPr lang="it-IT" dirty="0"/>
          </a:p>
          <a:p>
            <a:pPr marL="0" indent="0">
              <a:buNone/>
            </a:pPr>
            <a:r>
              <a:rPr lang="it-IT" b="1" u="sng" dirty="0"/>
              <a:t>Modalità operative</a:t>
            </a:r>
            <a:r>
              <a:rPr lang="it-IT" b="1" dirty="0"/>
              <a:t>: 	</a:t>
            </a:r>
            <a:r>
              <a:rPr lang="it-IT" dirty="0" err="1" smtClean="0"/>
              <a:t>Problem</a:t>
            </a:r>
            <a:r>
              <a:rPr lang="it-IT" dirty="0" smtClean="0"/>
              <a:t> </a:t>
            </a:r>
            <a:r>
              <a:rPr lang="it-IT" dirty="0" err="1"/>
              <a:t>solving</a:t>
            </a:r>
            <a:r>
              <a:rPr lang="it-IT" dirty="0"/>
              <a:t>, approccio multimediale, mediazione ludica e rielaborazione grafico-pittorica delle esperienze nei diversi laboratori.</a:t>
            </a:r>
          </a:p>
          <a:p>
            <a:pPr marL="0" indent="0">
              <a:buNone/>
            </a:pPr>
            <a:r>
              <a:rPr lang="it-IT" b="1" u="sng" dirty="0"/>
              <a:t>Documentazione:</a:t>
            </a:r>
          </a:p>
          <a:p>
            <a:pPr lvl="0"/>
            <a:r>
              <a:rPr lang="it-IT" dirty="0"/>
              <a:t>prodotti grafico – pittorici</a:t>
            </a:r>
          </a:p>
          <a:p>
            <a:pPr lvl="0"/>
            <a:r>
              <a:rPr lang="it-IT" dirty="0"/>
              <a:t>documentazione fotografica</a:t>
            </a:r>
          </a:p>
          <a:p>
            <a:pPr lvl="0"/>
            <a:r>
              <a:rPr lang="it-IT" dirty="0"/>
              <a:t>raccolta di elaborati individuali.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25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7625" y="140677"/>
            <a:ext cx="10330375" cy="3369286"/>
          </a:xfrm>
        </p:spPr>
        <p:txBody>
          <a:bodyPr/>
          <a:lstStyle/>
          <a:p>
            <a:pPr algn="l"/>
            <a:r>
              <a:rPr lang="it-IT" b="1" dirty="0" smtClean="0">
                <a:solidFill>
                  <a:srgbClr val="FF0000"/>
                </a:solidFill>
              </a:rPr>
              <a:t>I DIRITTI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DEI BAMBINI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24" y="259702"/>
            <a:ext cx="6714724" cy="6303573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81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I DIRITTI TRATTATI DAI BAMBINI….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6" y="1097280"/>
            <a:ext cx="5915714" cy="4050933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4644" y="1303610"/>
            <a:ext cx="4754877" cy="63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2" y="183845"/>
            <a:ext cx="6138199" cy="435133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5" y="2073667"/>
            <a:ext cx="6203853" cy="467882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82174" y="5634265"/>
            <a:ext cx="379593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SIAMO BAMBINI E AMIAMO I NOSTRI DIRITTI…..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37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65019" cy="382002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91" y="0"/>
            <a:ext cx="3026605" cy="40354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12" y="0"/>
            <a:ext cx="3196883" cy="42625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5" y="4185151"/>
            <a:ext cx="4437020" cy="257032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997942" y="1728272"/>
            <a:ext cx="1982021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it-IT" dirty="0" smtClean="0"/>
              <a:t>ECCO I NOSTRI</a:t>
            </a:r>
          </a:p>
          <a:p>
            <a:r>
              <a:rPr lang="it-IT" dirty="0" smtClean="0"/>
              <a:t> DIRITTI….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7943" y="1811948"/>
            <a:ext cx="3028072" cy="706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837</Words>
  <Application>Microsoft Office PowerPoint</Application>
  <PresentationFormat>Widescreen</PresentationFormat>
  <Paragraphs>83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di Office</vt:lpstr>
      <vt:lpstr>SCUOLA DEL’INFANZIA PROGETTO DI AMPLIAMENTO E ARRICCHIMENTO DELL’OFFERTA FORMATIVA “ALLA SCOPERTA DEI DIRITTI DEI BAMBINI”  a. s. 2018-2019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DIRITTI DEI BAMBINI</vt:lpstr>
      <vt:lpstr>I DIRITTI TRATTATI DAI BAMBINI….</vt:lpstr>
      <vt:lpstr>Presentazione standard di PowerPoint</vt:lpstr>
      <vt:lpstr>Presentazione standard di PowerPoint</vt:lpstr>
      <vt:lpstr>Presentazione standard di PowerPoint</vt:lpstr>
      <vt:lpstr>Diritto alla FAMIGLIA</vt:lpstr>
      <vt:lpstr>Presentazione standard di PowerPoint</vt:lpstr>
      <vt:lpstr>Presentazione standard di PowerPoint</vt:lpstr>
      <vt:lpstr>“IL BRUTTO ANATROCCOLO” di Andersan: ogni bambino ha il diritto all’uguaglianza e ad essere protetto da ogni forma di discriminazione e il diritto alla famiglia.  </vt:lpstr>
      <vt:lpstr>Presentazione standard di PowerPoint</vt:lpstr>
      <vt:lpstr>Presentazione standard di PowerPoint</vt:lpstr>
      <vt:lpstr>Presentazione standard di PowerPoint</vt:lpstr>
      <vt:lpstr>“PINOCCHIO NEL PAESE DEI BALOCCHI” di Collodi: ogni bambino ha il diritto a ricevere un’educazione e un’istruzione, ha il diritto al gioco alla salute e benessere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25</cp:revision>
  <dcterms:created xsi:type="dcterms:W3CDTF">2019-05-19T19:25:49Z</dcterms:created>
  <dcterms:modified xsi:type="dcterms:W3CDTF">2019-05-28T15:42:51Z</dcterms:modified>
</cp:coreProperties>
</file>